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jn950GvM/T6k3PP+GafmHmgCsO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5" name="Google Shape;18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45f7eb0a3_6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c45f7eb0a3_6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7" name="Google Shape;197;gc45f7eb0a3_6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96304f83b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c96304f83b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8" name="Google Shape;208;gc96304f83b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45f7eb0a3_2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c45f7eb0a3_2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9" name="Google Shape;219;gc45f7eb0a3_2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45f7eb0a3_6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c45f7eb0a3_6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0" name="Google Shape;230;gc45f7eb0a3_6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96304f83b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c96304f83b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1" name="Google Shape;241;gc96304f83b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45f7eb0a3_2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c45f7eb0a3_2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2" name="Google Shape;252;gc45f7eb0a3_2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80b21ac3d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c80b21ac3d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6" name="Google Shape;276;gc80b21ac3d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98fed7ec7_2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c98fed7ec7_2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4" name="Google Shape;314;gc98fed7ec7_2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98fed7ec7_1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c98fed7ec7_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Organisatorisches: 2 h Geplant: 5 h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Präsentation:  26 h Geplant: 10h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Weiteres: 30h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gc98fed7ec7_1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7" name="Google Shape;35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5" name="Google Shape;6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98fed7ec7_4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c98fed7ec7_4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5" name="Google Shape;75;gc98fed7ec7_4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1" name="Google Shape;10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98fed7ec7_3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c98fed7ec7_3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4" name="Google Shape;134;gc98fed7ec7_3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98fed7ec7_3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c98fed7ec7_3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4" name="Google Shape;144;gc98fed7ec7_3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98fed7ec7_2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c98fed7ec7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5" name="Google Shape;155;gc98fed7ec7_2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pSp>
        <p:nvGrpSpPr>
          <p:cNvPr id="15" name="Google Shape;15;p12"/>
          <p:cNvGrpSpPr/>
          <p:nvPr/>
        </p:nvGrpSpPr>
        <p:grpSpPr>
          <a:xfrm>
            <a:off x="0" y="-3324"/>
            <a:ext cx="12192000" cy="6861324"/>
            <a:chOff x="0" y="-3324"/>
            <a:chExt cx="12192000" cy="6861324"/>
          </a:xfrm>
        </p:grpSpPr>
        <p:sp>
          <p:nvSpPr>
            <p:cNvPr id="16" name="Google Shape;16;p12"/>
            <p:cNvSpPr/>
            <p:nvPr/>
          </p:nvSpPr>
          <p:spPr>
            <a:xfrm>
              <a:off x="0" y="-3324"/>
              <a:ext cx="12192000" cy="68613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^^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2"/>
            <p:cNvSpPr/>
            <p:nvPr/>
          </p:nvSpPr>
          <p:spPr>
            <a:xfrm>
              <a:off x="85200" y="0"/>
              <a:ext cx="11786754" cy="6858000"/>
            </a:xfrm>
            <a:custGeom>
              <a:rect b="b" l="l" r="r" t="t"/>
              <a:pathLst>
                <a:path extrusionOk="0" h="6858000" w="11786754">
                  <a:moveTo>
                    <a:pt x="0" y="0"/>
                  </a:moveTo>
                  <a:lnTo>
                    <a:pt x="8610600" y="0"/>
                  </a:lnTo>
                  <a:lnTo>
                    <a:pt x="1178675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2"/>
            <p:cNvSpPr/>
            <p:nvPr/>
          </p:nvSpPr>
          <p:spPr>
            <a:xfrm>
              <a:off x="0" y="0"/>
              <a:ext cx="3581400" cy="6858000"/>
            </a:xfrm>
            <a:custGeom>
              <a:rect b="b" l="l" r="r" t="t"/>
              <a:pathLst>
                <a:path extrusionOk="0" h="6858000" w="3581400">
                  <a:moveTo>
                    <a:pt x="0" y="0"/>
                  </a:moveTo>
                  <a:lnTo>
                    <a:pt x="405246" y="0"/>
                  </a:lnTo>
                  <a:lnTo>
                    <a:pt x="3581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20.jpg"/><Relationship Id="rId5" Type="http://schemas.openxmlformats.org/officeDocument/2006/relationships/image" Target="../media/image13.jpg"/><Relationship Id="rId6" Type="http://schemas.openxmlformats.org/officeDocument/2006/relationships/image" Target="../media/image19.jpg"/><Relationship Id="rId7" Type="http://schemas.openxmlformats.org/officeDocument/2006/relationships/image" Target="../media/image16.png"/><Relationship Id="rId8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B7B7B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"/>
          <p:cNvSpPr/>
          <p:nvPr/>
        </p:nvSpPr>
        <p:spPr>
          <a:xfrm flipH="1" rot="10800000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"/>
          <p:cNvSpPr/>
          <p:nvPr/>
        </p:nvSpPr>
        <p:spPr>
          <a:xfrm flipH="1" rot="10800000">
            <a:off x="1246925" y="-479"/>
            <a:ext cx="9468701" cy="6858478"/>
          </a:xfrm>
          <a:custGeom>
            <a:rect b="b" l="l" r="r" t="t"/>
            <a:pathLst>
              <a:path extrusionOk="0" h="5829300" w="8078051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/>
          <p:nvPr/>
        </p:nvSpPr>
        <p:spPr>
          <a:xfrm flipH="1" rot="10800000">
            <a:off x="-1" y="-479"/>
            <a:ext cx="9324977" cy="6858479"/>
          </a:xfrm>
          <a:custGeom>
            <a:rect b="b" l="l" r="r" t="t"/>
            <a:pathLst>
              <a:path extrusionOk="0" h="6858479" w="9324977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"/>
          <p:cNvSpPr txBox="1"/>
          <p:nvPr>
            <p:ph idx="1" type="subTitle"/>
          </p:nvPr>
        </p:nvSpPr>
        <p:spPr>
          <a:xfrm>
            <a:off x="804672" y="3719630"/>
            <a:ext cx="46164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DE"/>
              <a:t>Zwischenpräsentation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DE"/>
              <a:t>25.03.2021</a:t>
            </a:r>
            <a:endParaRPr/>
          </a:p>
        </p:txBody>
      </p:sp>
      <p:pic>
        <p:nvPicPr>
          <p:cNvPr id="40" name="Google Shape;40;p1"/>
          <p:cNvPicPr preferRelativeResize="0"/>
          <p:nvPr/>
        </p:nvPicPr>
        <p:blipFill rotWithShape="1">
          <a:blip r:embed="rId3">
            <a:alphaModFix amt="90000"/>
          </a:blip>
          <a:srcRect b="0" l="0" r="0" t="0"/>
          <a:stretch/>
        </p:blipFill>
        <p:spPr>
          <a:xfrm>
            <a:off x="6350264" y="1201438"/>
            <a:ext cx="6191910" cy="6191910"/>
          </a:xfrm>
          <a:prstGeom prst="rect">
            <a:avLst/>
          </a:prstGeom>
          <a:noFill/>
          <a:ln>
            <a:noFill/>
          </a:ln>
          <a:effectLst>
            <a:outerShdw blurRad="317500" rotWithShape="0" algn="ctr" dir="5400000" dist="50800">
              <a:srgbClr val="000000">
                <a:alpha val="81960"/>
              </a:srgbClr>
            </a:outerShdw>
          </a:effectLst>
        </p:spPr>
      </p:pic>
      <p:sp>
        <p:nvSpPr>
          <p:cNvPr id="41" name="Google Shape;41;p1"/>
          <p:cNvSpPr txBox="1"/>
          <p:nvPr>
            <p:ph type="ctrTitle"/>
          </p:nvPr>
        </p:nvSpPr>
        <p:spPr>
          <a:xfrm>
            <a:off x="759172" y="962246"/>
            <a:ext cx="6437700" cy="26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de-DE" sz="5400"/>
              <a:t>Projekt Geschäftskundenbroker</a:t>
            </a:r>
            <a:br>
              <a:rPr lang="de-DE" sz="5400"/>
            </a:br>
            <a:r>
              <a:rPr lang="de-DE" sz="5400"/>
              <a:t>- Moonstonks</a:t>
            </a:r>
            <a:endParaRPr sz="5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040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0" y="0"/>
            <a:ext cx="11786754" cy="6858000"/>
          </a:xfrm>
          <a:custGeom>
            <a:rect b="b" l="l" r="r" t="t"/>
            <a:pathLst>
              <a:path extrusionOk="0" h="6858000" w="11786754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0" y="0"/>
            <a:ext cx="3581400" cy="6858000"/>
          </a:xfrm>
          <a:custGeom>
            <a:rect b="b" l="l" r="r" t="t"/>
            <a:pathLst>
              <a:path extrusionOk="0" h="6858000" w="35814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 txBox="1"/>
          <p:nvPr>
            <p:ph type="title"/>
          </p:nvPr>
        </p:nvSpPr>
        <p:spPr>
          <a:xfrm>
            <a:off x="108950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>
                <a:solidFill>
                  <a:srgbClr val="FFFFFF"/>
                </a:solidFill>
              </a:rPr>
              <a:t>Prototyp</a:t>
            </a:r>
            <a:endParaRPr/>
          </a:p>
        </p:txBody>
      </p:sp>
      <p:sp>
        <p:nvSpPr>
          <p:cNvPr id="191" name="Google Shape;191;p7"/>
          <p:cNvSpPr txBox="1"/>
          <p:nvPr>
            <p:ph idx="1" type="body"/>
          </p:nvPr>
        </p:nvSpPr>
        <p:spPr>
          <a:xfrm>
            <a:off x="805676" y="2386976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FFFF"/>
                </a:solidFill>
              </a:rPr>
              <a:t>Design-Prototyp: https://xd.adobe.com/view/0d38451e-9459-49e3-b3b2-283538fef009-586b/grid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100" y="1621262"/>
            <a:ext cx="6427502" cy="36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575" y="5715450"/>
            <a:ext cx="343225" cy="3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404040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45f7eb0a3_6_1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c45f7eb0a3_6_1"/>
          <p:cNvSpPr/>
          <p:nvPr/>
        </p:nvSpPr>
        <p:spPr>
          <a:xfrm>
            <a:off x="0" y="0"/>
            <a:ext cx="11786754" cy="6858000"/>
          </a:xfrm>
          <a:custGeom>
            <a:rect b="b" l="l" r="r" t="t"/>
            <a:pathLst>
              <a:path extrusionOk="0" h="6858000" w="11786754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c45f7eb0a3_6_1"/>
          <p:cNvSpPr/>
          <p:nvPr/>
        </p:nvSpPr>
        <p:spPr>
          <a:xfrm>
            <a:off x="0" y="0"/>
            <a:ext cx="3581400" cy="6858000"/>
          </a:xfrm>
          <a:custGeom>
            <a:rect b="b" l="l" r="r" t="t"/>
            <a:pathLst>
              <a:path extrusionOk="0" h="6858000" w="35814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c45f7eb0a3_6_1"/>
          <p:cNvSpPr txBox="1"/>
          <p:nvPr>
            <p:ph type="title"/>
          </p:nvPr>
        </p:nvSpPr>
        <p:spPr>
          <a:xfrm>
            <a:off x="108950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>
                <a:solidFill>
                  <a:srgbClr val="FFFFFF"/>
                </a:solidFill>
              </a:rPr>
              <a:t>Prototyp</a:t>
            </a:r>
            <a:endParaRPr/>
          </a:p>
        </p:txBody>
      </p:sp>
      <p:sp>
        <p:nvSpPr>
          <p:cNvPr id="203" name="Google Shape;203;gc45f7eb0a3_6_1"/>
          <p:cNvSpPr txBox="1"/>
          <p:nvPr>
            <p:ph idx="1" type="body"/>
          </p:nvPr>
        </p:nvSpPr>
        <p:spPr>
          <a:xfrm>
            <a:off x="805676" y="2386976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FFFF"/>
                </a:solidFill>
              </a:rPr>
              <a:t>Design-Prototyp: https://xd.adobe.com/view/0d38451e-9459-49e3-b3b2-283538fef009-586b/grid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gc45f7eb0a3_6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250" y="1735875"/>
            <a:ext cx="6427507" cy="36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040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96304f83b_0_10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c96304f83b_0_10"/>
          <p:cNvSpPr/>
          <p:nvPr/>
        </p:nvSpPr>
        <p:spPr>
          <a:xfrm>
            <a:off x="0" y="0"/>
            <a:ext cx="11786754" cy="6858000"/>
          </a:xfrm>
          <a:custGeom>
            <a:rect b="b" l="l" r="r" t="t"/>
            <a:pathLst>
              <a:path extrusionOk="0" h="6858000" w="11786754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c96304f83b_0_10"/>
          <p:cNvSpPr/>
          <p:nvPr/>
        </p:nvSpPr>
        <p:spPr>
          <a:xfrm>
            <a:off x="0" y="0"/>
            <a:ext cx="3581400" cy="6858000"/>
          </a:xfrm>
          <a:custGeom>
            <a:rect b="b" l="l" r="r" t="t"/>
            <a:pathLst>
              <a:path extrusionOk="0" h="6858000" w="35814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c96304f83b_0_10"/>
          <p:cNvSpPr txBox="1"/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>
                <a:solidFill>
                  <a:srgbClr val="FFFFFF"/>
                </a:solidFill>
              </a:rPr>
              <a:t>Übersicht Frontend</a:t>
            </a:r>
            <a:endParaRPr/>
          </a:p>
        </p:txBody>
      </p:sp>
      <p:sp>
        <p:nvSpPr>
          <p:cNvPr id="214" name="Google Shape;214;gc96304f83b_0_10"/>
          <p:cNvSpPr txBox="1"/>
          <p:nvPr>
            <p:ph idx="1" type="body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15" name="Google Shape;215;gc96304f83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925" y="1770449"/>
            <a:ext cx="9492173" cy="46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040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45f7eb0a3_2_36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c45f7eb0a3_2_36"/>
          <p:cNvSpPr/>
          <p:nvPr/>
        </p:nvSpPr>
        <p:spPr>
          <a:xfrm>
            <a:off x="0" y="-1675"/>
            <a:ext cx="11786754" cy="6858000"/>
          </a:xfrm>
          <a:custGeom>
            <a:rect b="b" l="l" r="r" t="t"/>
            <a:pathLst>
              <a:path extrusionOk="0" h="6858000" w="11786754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c45f7eb0a3_2_36"/>
          <p:cNvSpPr/>
          <p:nvPr/>
        </p:nvSpPr>
        <p:spPr>
          <a:xfrm>
            <a:off x="0" y="0"/>
            <a:ext cx="3581400" cy="6858000"/>
          </a:xfrm>
          <a:custGeom>
            <a:rect b="b" l="l" r="r" t="t"/>
            <a:pathLst>
              <a:path extrusionOk="0" h="6858000" w="35814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c45f7eb0a3_2_36"/>
          <p:cNvSpPr txBox="1"/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>
                <a:solidFill>
                  <a:srgbClr val="FFFFFF"/>
                </a:solidFill>
              </a:rPr>
              <a:t>Übersicht Frontend</a:t>
            </a:r>
            <a:endParaRPr/>
          </a:p>
        </p:txBody>
      </p:sp>
      <p:sp>
        <p:nvSpPr>
          <p:cNvPr id="225" name="Google Shape;225;gc45f7eb0a3_2_36"/>
          <p:cNvSpPr txBox="1"/>
          <p:nvPr>
            <p:ph idx="1" type="body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26" name="Google Shape;226;gc45f7eb0a3_2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250" y="1770451"/>
            <a:ext cx="9571498" cy="465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040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45f7eb0a3_6_1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c45f7eb0a3_6_17"/>
          <p:cNvSpPr/>
          <p:nvPr/>
        </p:nvSpPr>
        <p:spPr>
          <a:xfrm>
            <a:off x="0" y="0"/>
            <a:ext cx="11786754" cy="6858000"/>
          </a:xfrm>
          <a:custGeom>
            <a:rect b="b" l="l" r="r" t="t"/>
            <a:pathLst>
              <a:path extrusionOk="0" h="6858000" w="11786754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c45f7eb0a3_6_17"/>
          <p:cNvSpPr/>
          <p:nvPr/>
        </p:nvSpPr>
        <p:spPr>
          <a:xfrm>
            <a:off x="0" y="0"/>
            <a:ext cx="3581400" cy="6858000"/>
          </a:xfrm>
          <a:custGeom>
            <a:rect b="b" l="l" r="r" t="t"/>
            <a:pathLst>
              <a:path extrusionOk="0" h="6858000" w="35814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c45f7eb0a3_6_17"/>
          <p:cNvSpPr txBox="1"/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>
                <a:solidFill>
                  <a:srgbClr val="FFFFFF"/>
                </a:solidFill>
              </a:rPr>
              <a:t>Übersicht Frontend</a:t>
            </a:r>
            <a:endParaRPr/>
          </a:p>
        </p:txBody>
      </p:sp>
      <p:sp>
        <p:nvSpPr>
          <p:cNvPr id="236" name="Google Shape;236;gc45f7eb0a3_6_17"/>
          <p:cNvSpPr txBox="1"/>
          <p:nvPr>
            <p:ph idx="1" type="body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37" name="Google Shape;237;gc45f7eb0a3_6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313" y="1770450"/>
            <a:ext cx="9541369" cy="465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040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96304f83b_0_21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c96304f83b_0_21"/>
          <p:cNvSpPr/>
          <p:nvPr/>
        </p:nvSpPr>
        <p:spPr>
          <a:xfrm>
            <a:off x="0" y="0"/>
            <a:ext cx="11786754" cy="6858000"/>
          </a:xfrm>
          <a:custGeom>
            <a:rect b="b" l="l" r="r" t="t"/>
            <a:pathLst>
              <a:path extrusionOk="0" h="6858000" w="11786754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c96304f83b_0_21"/>
          <p:cNvSpPr/>
          <p:nvPr/>
        </p:nvSpPr>
        <p:spPr>
          <a:xfrm>
            <a:off x="0" y="-1675"/>
            <a:ext cx="3581400" cy="6858000"/>
          </a:xfrm>
          <a:custGeom>
            <a:rect b="b" l="l" r="r" t="t"/>
            <a:pathLst>
              <a:path extrusionOk="0" h="6858000" w="35814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c96304f83b_0_21"/>
          <p:cNvSpPr txBox="1"/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>
                <a:solidFill>
                  <a:srgbClr val="FFFFFF"/>
                </a:solidFill>
              </a:rPr>
              <a:t>Übersicht Frontend</a:t>
            </a:r>
            <a:endParaRPr/>
          </a:p>
        </p:txBody>
      </p:sp>
      <p:sp>
        <p:nvSpPr>
          <p:cNvPr id="247" name="Google Shape;247;gc96304f83b_0_21"/>
          <p:cNvSpPr txBox="1"/>
          <p:nvPr>
            <p:ph idx="1" type="body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48" name="Google Shape;248;gc96304f83b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925" y="1787400"/>
            <a:ext cx="9491907" cy="462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040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45f7eb0a3_2_2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c45f7eb0a3_2_27"/>
          <p:cNvSpPr/>
          <p:nvPr/>
        </p:nvSpPr>
        <p:spPr>
          <a:xfrm>
            <a:off x="0" y="0"/>
            <a:ext cx="11786754" cy="6858000"/>
          </a:xfrm>
          <a:custGeom>
            <a:rect b="b" l="l" r="r" t="t"/>
            <a:pathLst>
              <a:path extrusionOk="0" h="6858000" w="11786754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c45f7eb0a3_2_27"/>
          <p:cNvSpPr/>
          <p:nvPr/>
        </p:nvSpPr>
        <p:spPr>
          <a:xfrm>
            <a:off x="0" y="0"/>
            <a:ext cx="3581400" cy="6858000"/>
          </a:xfrm>
          <a:custGeom>
            <a:rect b="b" l="l" r="r" t="t"/>
            <a:pathLst>
              <a:path extrusionOk="0" h="6858000" w="35814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c45f7eb0a3_2_27"/>
          <p:cNvSpPr txBox="1"/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>
                <a:solidFill>
                  <a:srgbClr val="FFFFFF"/>
                </a:solidFill>
              </a:rPr>
              <a:t>Übersicht Architektur</a:t>
            </a:r>
            <a:endParaRPr/>
          </a:p>
        </p:txBody>
      </p:sp>
      <p:sp>
        <p:nvSpPr>
          <p:cNvPr id="258" name="Google Shape;258;gc45f7eb0a3_2_27"/>
          <p:cNvSpPr/>
          <p:nvPr/>
        </p:nvSpPr>
        <p:spPr>
          <a:xfrm>
            <a:off x="1049125" y="1690825"/>
            <a:ext cx="5607300" cy="45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c45f7eb0a3_2_27"/>
          <p:cNvSpPr/>
          <p:nvPr/>
        </p:nvSpPr>
        <p:spPr>
          <a:xfrm>
            <a:off x="9812125" y="2862650"/>
            <a:ext cx="1567800" cy="8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Client (Angular)</a:t>
            </a:r>
            <a:endParaRPr b="1"/>
          </a:p>
        </p:txBody>
      </p:sp>
      <p:sp>
        <p:nvSpPr>
          <p:cNvPr id="260" name="Google Shape;260;gc45f7eb0a3_2_27"/>
          <p:cNvSpPr/>
          <p:nvPr/>
        </p:nvSpPr>
        <p:spPr>
          <a:xfrm>
            <a:off x="1229750" y="1899950"/>
            <a:ext cx="5224800" cy="415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Linux V-</a:t>
            </a:r>
            <a:r>
              <a:rPr b="1" lang="de-DE"/>
              <a:t>Server</a:t>
            </a:r>
            <a:endParaRPr b="1"/>
          </a:p>
        </p:txBody>
      </p:sp>
      <p:sp>
        <p:nvSpPr>
          <p:cNvPr id="261" name="Google Shape;261;gc45f7eb0a3_2_27"/>
          <p:cNvSpPr/>
          <p:nvPr/>
        </p:nvSpPr>
        <p:spPr>
          <a:xfrm>
            <a:off x="1385925" y="2425675"/>
            <a:ext cx="4919100" cy="348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Docker</a:t>
            </a:r>
            <a:endParaRPr b="1"/>
          </a:p>
        </p:txBody>
      </p:sp>
      <p:cxnSp>
        <p:nvCxnSpPr>
          <p:cNvPr id="262" name="Google Shape;262;gc45f7eb0a3_2_27"/>
          <p:cNvCxnSpPr>
            <a:stCxn id="259" idx="1"/>
            <a:endCxn id="263" idx="3"/>
          </p:cNvCxnSpPr>
          <p:nvPr/>
        </p:nvCxnSpPr>
        <p:spPr>
          <a:xfrm rot="10800000">
            <a:off x="6135925" y="3299750"/>
            <a:ext cx="3676200" cy="0"/>
          </a:xfrm>
          <a:prstGeom prst="straightConnector1">
            <a:avLst/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64" name="Google Shape;264;gc45f7eb0a3_2_27"/>
          <p:cNvSpPr/>
          <p:nvPr/>
        </p:nvSpPr>
        <p:spPr>
          <a:xfrm>
            <a:off x="1551800" y="4966450"/>
            <a:ext cx="4580700" cy="66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MariaDB</a:t>
            </a:r>
            <a:endParaRPr b="1"/>
          </a:p>
        </p:txBody>
      </p:sp>
      <p:sp>
        <p:nvSpPr>
          <p:cNvPr id="265" name="Google Shape;265;gc45f7eb0a3_2_27"/>
          <p:cNvSpPr txBox="1"/>
          <p:nvPr/>
        </p:nvSpPr>
        <p:spPr>
          <a:xfrm rot="3289">
            <a:off x="7385353" y="2898809"/>
            <a:ext cx="1567801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HTTPS / REST API</a:t>
            </a:r>
            <a:endParaRPr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gc45f7eb0a3_2_27"/>
          <p:cNvGrpSpPr/>
          <p:nvPr/>
        </p:nvGrpSpPr>
        <p:grpSpPr>
          <a:xfrm>
            <a:off x="1551800" y="3968100"/>
            <a:ext cx="4580700" cy="660000"/>
            <a:chOff x="1607025" y="3140550"/>
            <a:chExt cx="4580700" cy="660000"/>
          </a:xfrm>
        </p:grpSpPr>
        <p:sp>
          <p:nvSpPr>
            <p:cNvPr id="267" name="Google Shape;267;gc45f7eb0a3_2_27"/>
            <p:cNvSpPr/>
            <p:nvPr/>
          </p:nvSpPr>
          <p:spPr>
            <a:xfrm>
              <a:off x="1607025" y="3140550"/>
              <a:ext cx="4580700" cy="660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/>
                <a:t>NestJS</a:t>
              </a:r>
              <a:endParaRPr b="1"/>
            </a:p>
          </p:txBody>
        </p:sp>
        <p:sp>
          <p:nvSpPr>
            <p:cNvPr id="268" name="Google Shape;268;gc45f7eb0a3_2_27"/>
            <p:cNvSpPr txBox="1"/>
            <p:nvPr/>
          </p:nvSpPr>
          <p:spPr>
            <a:xfrm>
              <a:off x="2101425" y="3298850"/>
              <a:ext cx="408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>
                  <a:latin typeface="Courier New"/>
                  <a:ea typeface="Courier New"/>
                  <a:cs typeface="Courier New"/>
                  <a:sym typeface="Courier New"/>
                </a:rPr>
                <a:t>/customer   /depot    ...</a:t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cxnSp>
        <p:nvCxnSpPr>
          <p:cNvPr id="269" name="Google Shape;269;gc45f7eb0a3_2_27"/>
          <p:cNvCxnSpPr/>
          <p:nvPr/>
        </p:nvCxnSpPr>
        <p:spPr>
          <a:xfrm>
            <a:off x="3481050" y="4647625"/>
            <a:ext cx="0" cy="318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gc45f7eb0a3_2_27"/>
          <p:cNvCxnSpPr/>
          <p:nvPr/>
        </p:nvCxnSpPr>
        <p:spPr>
          <a:xfrm flipH="1">
            <a:off x="3900075" y="4628100"/>
            <a:ext cx="3900" cy="338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63" name="Google Shape;263;gc45f7eb0a3_2_27"/>
          <p:cNvSpPr/>
          <p:nvPr/>
        </p:nvSpPr>
        <p:spPr>
          <a:xfrm>
            <a:off x="1555125" y="2969750"/>
            <a:ext cx="4580700" cy="66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Apache Proxy</a:t>
            </a:r>
            <a:endParaRPr b="1"/>
          </a:p>
        </p:txBody>
      </p:sp>
      <p:cxnSp>
        <p:nvCxnSpPr>
          <p:cNvPr id="271" name="Google Shape;271;gc45f7eb0a3_2_27"/>
          <p:cNvCxnSpPr/>
          <p:nvPr/>
        </p:nvCxnSpPr>
        <p:spPr>
          <a:xfrm>
            <a:off x="3505200" y="3649200"/>
            <a:ext cx="0" cy="318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gc45f7eb0a3_2_27"/>
          <p:cNvCxnSpPr/>
          <p:nvPr/>
        </p:nvCxnSpPr>
        <p:spPr>
          <a:xfrm flipH="1">
            <a:off x="3924225" y="3629675"/>
            <a:ext cx="3900" cy="338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80b21ac3d_0_4"/>
          <p:cNvSpPr txBox="1"/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>
                <a:solidFill>
                  <a:schemeClr val="dk1"/>
                </a:solidFill>
              </a:rPr>
              <a:t>Ignoriert das (ist für die Honal)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9" name="Google Shape;279;gc80b21ac3d_0_4"/>
          <p:cNvSpPr/>
          <p:nvPr/>
        </p:nvSpPr>
        <p:spPr>
          <a:xfrm>
            <a:off x="1049125" y="1690825"/>
            <a:ext cx="5607300" cy="45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c80b21ac3d_0_4"/>
          <p:cNvSpPr/>
          <p:nvPr/>
        </p:nvSpPr>
        <p:spPr>
          <a:xfrm>
            <a:off x="1229750" y="1899950"/>
            <a:ext cx="5224800" cy="415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Linux V-Server</a:t>
            </a:r>
            <a:endParaRPr b="1"/>
          </a:p>
        </p:txBody>
      </p:sp>
      <p:sp>
        <p:nvSpPr>
          <p:cNvPr id="281" name="Google Shape;281;gc80b21ac3d_0_4"/>
          <p:cNvSpPr/>
          <p:nvPr/>
        </p:nvSpPr>
        <p:spPr>
          <a:xfrm>
            <a:off x="1385925" y="2425675"/>
            <a:ext cx="4919100" cy="348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Docker</a:t>
            </a:r>
            <a:endParaRPr b="1"/>
          </a:p>
        </p:txBody>
      </p:sp>
      <p:cxnSp>
        <p:nvCxnSpPr>
          <p:cNvPr id="282" name="Google Shape;282;gc80b21ac3d_0_4"/>
          <p:cNvCxnSpPr>
            <a:stCxn id="283" idx="1"/>
            <a:endCxn id="284" idx="3"/>
          </p:cNvCxnSpPr>
          <p:nvPr/>
        </p:nvCxnSpPr>
        <p:spPr>
          <a:xfrm rot="10800000">
            <a:off x="6135775" y="3299750"/>
            <a:ext cx="3019200" cy="0"/>
          </a:xfrm>
          <a:prstGeom prst="straightConnector1">
            <a:avLst/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85" name="Google Shape;285;gc80b21ac3d_0_4"/>
          <p:cNvSpPr/>
          <p:nvPr/>
        </p:nvSpPr>
        <p:spPr>
          <a:xfrm>
            <a:off x="1551800" y="4966450"/>
            <a:ext cx="4580700" cy="66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MariaDB</a:t>
            </a:r>
            <a:endParaRPr b="1"/>
          </a:p>
        </p:txBody>
      </p:sp>
      <p:sp>
        <p:nvSpPr>
          <p:cNvPr id="286" name="Google Shape;286;gc80b21ac3d_0_4"/>
          <p:cNvSpPr txBox="1"/>
          <p:nvPr/>
        </p:nvSpPr>
        <p:spPr>
          <a:xfrm rot="2632">
            <a:off x="7121956" y="2898948"/>
            <a:ext cx="15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 / REST API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gc80b21ac3d_0_4"/>
          <p:cNvGrpSpPr/>
          <p:nvPr/>
        </p:nvGrpSpPr>
        <p:grpSpPr>
          <a:xfrm>
            <a:off x="1551800" y="3968100"/>
            <a:ext cx="4580700" cy="660000"/>
            <a:chOff x="1607025" y="3140550"/>
            <a:chExt cx="4580700" cy="660000"/>
          </a:xfrm>
        </p:grpSpPr>
        <p:sp>
          <p:nvSpPr>
            <p:cNvPr id="288" name="Google Shape;288;gc80b21ac3d_0_4"/>
            <p:cNvSpPr/>
            <p:nvPr/>
          </p:nvSpPr>
          <p:spPr>
            <a:xfrm>
              <a:off x="1607025" y="3140550"/>
              <a:ext cx="4580700" cy="660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/>
                <a:t>NestJS</a:t>
              </a:r>
              <a:endParaRPr b="1"/>
            </a:p>
          </p:txBody>
        </p:sp>
        <p:sp>
          <p:nvSpPr>
            <p:cNvPr id="289" name="Google Shape;289;gc80b21ac3d_0_4"/>
            <p:cNvSpPr txBox="1"/>
            <p:nvPr/>
          </p:nvSpPr>
          <p:spPr>
            <a:xfrm>
              <a:off x="2101425" y="3298850"/>
              <a:ext cx="408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>
                  <a:latin typeface="Courier New"/>
                  <a:ea typeface="Courier New"/>
                  <a:cs typeface="Courier New"/>
                  <a:sym typeface="Courier New"/>
                </a:rPr>
                <a:t>/tickets   /visitor    ...</a:t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cxnSp>
        <p:nvCxnSpPr>
          <p:cNvPr id="290" name="Google Shape;290;gc80b21ac3d_0_4"/>
          <p:cNvCxnSpPr/>
          <p:nvPr/>
        </p:nvCxnSpPr>
        <p:spPr>
          <a:xfrm>
            <a:off x="3481050" y="4647625"/>
            <a:ext cx="0" cy="318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gc80b21ac3d_0_4"/>
          <p:cNvCxnSpPr/>
          <p:nvPr/>
        </p:nvCxnSpPr>
        <p:spPr>
          <a:xfrm flipH="1">
            <a:off x="3900075" y="4628100"/>
            <a:ext cx="3900" cy="338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84" name="Google Shape;284;gc80b21ac3d_0_4"/>
          <p:cNvSpPr/>
          <p:nvPr/>
        </p:nvSpPr>
        <p:spPr>
          <a:xfrm>
            <a:off x="1555125" y="2969750"/>
            <a:ext cx="4580700" cy="66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Apache Proxy</a:t>
            </a:r>
            <a:endParaRPr b="1"/>
          </a:p>
        </p:txBody>
      </p:sp>
      <p:cxnSp>
        <p:nvCxnSpPr>
          <p:cNvPr id="292" name="Google Shape;292;gc80b21ac3d_0_4"/>
          <p:cNvCxnSpPr/>
          <p:nvPr/>
        </p:nvCxnSpPr>
        <p:spPr>
          <a:xfrm>
            <a:off x="3505200" y="3649200"/>
            <a:ext cx="0" cy="318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gc80b21ac3d_0_4"/>
          <p:cNvCxnSpPr/>
          <p:nvPr/>
        </p:nvCxnSpPr>
        <p:spPr>
          <a:xfrm flipH="1">
            <a:off x="3924225" y="3629675"/>
            <a:ext cx="3900" cy="338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294" name="Google Shape;294;gc80b21ac3d_0_4"/>
          <p:cNvGrpSpPr/>
          <p:nvPr/>
        </p:nvGrpSpPr>
        <p:grpSpPr>
          <a:xfrm>
            <a:off x="9154975" y="2349800"/>
            <a:ext cx="2511600" cy="1899900"/>
            <a:chOff x="9070275" y="1899950"/>
            <a:chExt cx="2511600" cy="1899900"/>
          </a:xfrm>
        </p:grpSpPr>
        <p:sp>
          <p:nvSpPr>
            <p:cNvPr id="283" name="Google Shape;283;gc80b21ac3d_0_4"/>
            <p:cNvSpPr/>
            <p:nvPr/>
          </p:nvSpPr>
          <p:spPr>
            <a:xfrm>
              <a:off x="9070275" y="1899950"/>
              <a:ext cx="2511600" cy="1899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/>
                <a:t>Client</a:t>
              </a:r>
              <a:endParaRPr b="1"/>
            </a:p>
          </p:txBody>
        </p:sp>
        <p:sp>
          <p:nvSpPr>
            <p:cNvPr id="295" name="Google Shape;295;gc80b21ac3d_0_4"/>
            <p:cNvSpPr txBox="1"/>
            <p:nvPr/>
          </p:nvSpPr>
          <p:spPr>
            <a:xfrm>
              <a:off x="9278475" y="2316350"/>
              <a:ext cx="2095200" cy="12621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>
                  <a:latin typeface="Calibri"/>
                  <a:ea typeface="Calibri"/>
                  <a:cs typeface="Calibri"/>
                  <a:sym typeface="Calibri"/>
                </a:rPr>
                <a:t>Flutter Toolbox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Calibri"/>
                <a:buChar char="●"/>
              </a:pPr>
              <a:r>
                <a:rPr lang="de-DE">
                  <a:latin typeface="Calibri"/>
                  <a:ea typeface="Calibri"/>
                  <a:cs typeface="Calibri"/>
                  <a:sym typeface="Calibri"/>
                </a:rPr>
                <a:t>iOS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Calibri"/>
                <a:buChar char="●"/>
              </a:pPr>
              <a:r>
                <a:rPr lang="de-DE">
                  <a:latin typeface="Calibri"/>
                  <a:ea typeface="Calibri"/>
                  <a:cs typeface="Calibri"/>
                  <a:sym typeface="Calibri"/>
                </a:rPr>
                <a:t>Android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Calibri"/>
                <a:buChar char="●"/>
              </a:pPr>
              <a:r>
                <a:rPr lang="de-DE">
                  <a:latin typeface="Calibri"/>
                  <a:ea typeface="Calibri"/>
                  <a:cs typeface="Calibri"/>
                  <a:sym typeface="Calibri"/>
                </a:rPr>
                <a:t>Website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"/>
          <p:cNvSpPr/>
          <p:nvPr/>
        </p:nvSpPr>
        <p:spPr>
          <a:xfrm>
            <a:off x="750" y="0"/>
            <a:ext cx="121905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8"/>
          <p:cNvSpPr/>
          <p:nvPr/>
        </p:nvSpPr>
        <p:spPr>
          <a:xfrm flipH="1" rot="10800000">
            <a:off x="0" y="0"/>
            <a:ext cx="6356349" cy="6858000"/>
          </a:xfrm>
          <a:custGeom>
            <a:rect b="b" l="l" r="r" t="t"/>
            <a:pathLst>
              <a:path extrusionOk="0" h="6858000" w="7539895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8"/>
          <p:cNvSpPr/>
          <p:nvPr/>
        </p:nvSpPr>
        <p:spPr>
          <a:xfrm flipH="1" rot="10800000">
            <a:off x="0" y="0"/>
            <a:ext cx="5979591" cy="6858000"/>
          </a:xfrm>
          <a:custGeom>
            <a:rect b="b" l="l" r="r" t="t"/>
            <a:pathLst>
              <a:path extrusionOk="0" h="6858000" w="7092985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8"/>
          <p:cNvSpPr txBox="1"/>
          <p:nvPr>
            <p:ph type="title"/>
          </p:nvPr>
        </p:nvSpPr>
        <p:spPr>
          <a:xfrm>
            <a:off x="841248" y="704850"/>
            <a:ext cx="3785616" cy="297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/>
              <a:t>Arbeitsweise</a:t>
            </a:r>
            <a:endParaRPr/>
          </a:p>
        </p:txBody>
      </p:sp>
      <p:sp>
        <p:nvSpPr>
          <p:cNvPr id="304" name="Google Shape;304;p8"/>
          <p:cNvSpPr txBox="1"/>
          <p:nvPr>
            <p:ph idx="1" type="body"/>
          </p:nvPr>
        </p:nvSpPr>
        <p:spPr>
          <a:xfrm>
            <a:off x="8361188" y="4667350"/>
            <a:ext cx="389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1"/>
                </a:solidFill>
              </a:rPr>
              <a:t>Besprechungen zu Beginn und Ende jeder Vorlesung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05" name="Google Shape;30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888" y="3296850"/>
            <a:ext cx="903150" cy="9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050" y="2551025"/>
            <a:ext cx="1131976" cy="113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6350" y="1055265"/>
            <a:ext cx="903150" cy="90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6338" y="4960150"/>
            <a:ext cx="903150" cy="9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8"/>
          <p:cNvSpPr txBox="1"/>
          <p:nvPr/>
        </p:nvSpPr>
        <p:spPr>
          <a:xfrm>
            <a:off x="8361188" y="1229800"/>
            <a:ext cx="313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Agile Arbeitsweise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8"/>
          <p:cNvSpPr txBox="1"/>
          <p:nvPr/>
        </p:nvSpPr>
        <p:spPr>
          <a:xfrm>
            <a:off x="8361188" y="2782500"/>
            <a:ext cx="2539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Organisation über Discord und Github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040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98fed7ec7_2_45"/>
          <p:cNvSpPr/>
          <p:nvPr/>
        </p:nvSpPr>
        <p:spPr>
          <a:xfrm>
            <a:off x="462325" y="2959950"/>
            <a:ext cx="4151700" cy="874200"/>
          </a:xfrm>
          <a:prstGeom prst="homePlate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rgbClr val="FFFFFF"/>
                </a:solidFill>
              </a:rPr>
              <a:t>Einarbeitung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18.02.- 04.03.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17" name="Google Shape;317;gc98fed7ec7_2_45"/>
          <p:cNvSpPr/>
          <p:nvPr/>
        </p:nvSpPr>
        <p:spPr>
          <a:xfrm>
            <a:off x="4343125" y="2959950"/>
            <a:ext cx="3731100" cy="874200"/>
          </a:xfrm>
          <a:prstGeom prst="chevron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rgbClr val="FFFFFF"/>
                </a:solidFill>
              </a:rPr>
              <a:t>Implementierung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04.03.-01.04.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18" name="Google Shape;318;gc98fed7ec7_2_45"/>
          <p:cNvSpPr/>
          <p:nvPr/>
        </p:nvSpPr>
        <p:spPr>
          <a:xfrm>
            <a:off x="7749775" y="2959950"/>
            <a:ext cx="2039400" cy="8742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rgbClr val="FFFFFF"/>
                </a:solidFill>
              </a:rPr>
              <a:t>Testing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01.04.-15.04.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19" name="Google Shape;319;gc98fed7ec7_2_45"/>
          <p:cNvSpPr/>
          <p:nvPr/>
        </p:nvSpPr>
        <p:spPr>
          <a:xfrm>
            <a:off x="462325" y="1309700"/>
            <a:ext cx="1665600" cy="1152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B</a:t>
            </a:r>
            <a:r>
              <a:rPr lang="de-DE" sz="1200">
                <a:solidFill>
                  <a:srgbClr val="FFFFFF"/>
                </a:solidFill>
              </a:rPr>
              <a:t>roker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Anforderungen Geschäftskunden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Geplante Zeit: 20 h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Benötigte Zeit: 24 h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20" name="Google Shape;320;gc98fed7ec7_2_45"/>
          <p:cNvSpPr/>
          <p:nvPr/>
        </p:nvSpPr>
        <p:spPr>
          <a:xfrm>
            <a:off x="9436675" y="2959950"/>
            <a:ext cx="2208900" cy="874200"/>
          </a:xfrm>
          <a:prstGeom prst="chevron">
            <a:avLst>
              <a:gd fmla="val 50000" name="adj"/>
            </a:avLst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rgbClr val="FFFFFF"/>
                </a:solidFill>
              </a:rPr>
              <a:t>Finalisierung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15.04.-29.04.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21" name="Google Shape;321;gc98fed7ec7_2_45"/>
          <p:cNvSpPr/>
          <p:nvPr/>
        </p:nvSpPr>
        <p:spPr>
          <a:xfrm>
            <a:off x="513175" y="4406400"/>
            <a:ext cx="1665600" cy="1152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Brainstorming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Technologien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Architektur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Geplante Zeit: 12 h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Benötigte Zeit: 12 h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22" name="Google Shape;322;gc98fed7ec7_2_45"/>
          <p:cNvSpPr/>
          <p:nvPr/>
        </p:nvSpPr>
        <p:spPr>
          <a:xfrm>
            <a:off x="2292013" y="4406400"/>
            <a:ext cx="2208900" cy="137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NestJS aufsetzen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GitHub Actions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ER Diagramme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Geplante Zeit: 27 h 10 min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Benötigte Zeit: 36 h 45 min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23" name="Google Shape;323;gc98fed7ec7_2_45"/>
          <p:cNvSpPr/>
          <p:nvPr/>
        </p:nvSpPr>
        <p:spPr>
          <a:xfrm>
            <a:off x="2292013" y="566600"/>
            <a:ext cx="2208900" cy="1895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Design Prototyp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Angular Projekt aufsetzen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Einarbeitung in genutzte Technologien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CSS-Framework ausgesucht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UIKit zu Angular hinzugefügt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Geplante Zeit: 18 h 15 min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Benötigte Zeit: 22 h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24" name="Google Shape;324;gc98fed7ec7_2_45"/>
          <p:cNvSpPr/>
          <p:nvPr/>
        </p:nvSpPr>
        <p:spPr>
          <a:xfrm>
            <a:off x="4665025" y="4406400"/>
            <a:ext cx="2580600" cy="613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Bisher geplante Zeit: 59 h 20 min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Bisher benötigte Zeit: 80 h 15 min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25" name="Google Shape;325;gc98fed7ec7_2_45"/>
          <p:cNvSpPr/>
          <p:nvPr/>
        </p:nvSpPr>
        <p:spPr>
          <a:xfrm>
            <a:off x="4665025" y="1765700"/>
            <a:ext cx="2580600" cy="696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Geplante Zeit: 80 h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Bisher benötigte Zeit: 37 h 30 min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26" name="Google Shape;326;gc98fed7ec7_2_45"/>
          <p:cNvSpPr/>
          <p:nvPr/>
        </p:nvSpPr>
        <p:spPr>
          <a:xfrm>
            <a:off x="7666525" y="4517250"/>
            <a:ext cx="3557400" cy="53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200">
                <a:solidFill>
                  <a:srgbClr val="FFFFFF"/>
                </a:solidFill>
              </a:rPr>
              <a:t>Weiter benötigte Zeit Backend: keine Ahnung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7" name="Google Shape;327;gc98fed7ec7_2_45"/>
          <p:cNvSpPr/>
          <p:nvPr/>
        </p:nvSpPr>
        <p:spPr>
          <a:xfrm>
            <a:off x="8089825" y="4981150"/>
            <a:ext cx="238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Abhängig von der Börsen-API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28" name="Google Shape;328;gc98fed7ec7_2_45"/>
          <p:cNvSpPr txBox="1"/>
          <p:nvPr/>
        </p:nvSpPr>
        <p:spPr>
          <a:xfrm>
            <a:off x="4665025" y="2455875"/>
            <a:ext cx="213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200">
                <a:solidFill>
                  <a:srgbClr val="FFFFFF"/>
                </a:solidFill>
              </a:rPr>
              <a:t>Frontend Implementierung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c98fed7ec7_2_45"/>
          <p:cNvSpPr txBox="1"/>
          <p:nvPr/>
        </p:nvSpPr>
        <p:spPr>
          <a:xfrm>
            <a:off x="462325" y="4037100"/>
            <a:ext cx="176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200">
                <a:solidFill>
                  <a:srgbClr val="FFFFFF"/>
                </a:solidFill>
              </a:rPr>
              <a:t>Projektinitialisierung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c98fed7ec7_2_45"/>
          <p:cNvSpPr txBox="1"/>
          <p:nvPr/>
        </p:nvSpPr>
        <p:spPr>
          <a:xfrm>
            <a:off x="462325" y="24620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200">
                <a:solidFill>
                  <a:srgbClr val="FFFFFF"/>
                </a:solidFill>
              </a:rPr>
              <a:t>Wissen aneignen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c98fed7ec7_2_45"/>
          <p:cNvSpPr txBox="1"/>
          <p:nvPr/>
        </p:nvSpPr>
        <p:spPr>
          <a:xfrm>
            <a:off x="7701625" y="2455875"/>
            <a:ext cx="213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200">
                <a:solidFill>
                  <a:schemeClr val="lt1"/>
                </a:solidFill>
              </a:rPr>
              <a:t>Integrationstest Börse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c98fed7ec7_2_45"/>
          <p:cNvSpPr txBox="1"/>
          <p:nvPr/>
        </p:nvSpPr>
        <p:spPr>
          <a:xfrm>
            <a:off x="2229625" y="24620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200">
                <a:solidFill>
                  <a:srgbClr val="FFFFFF"/>
                </a:solidFill>
              </a:rPr>
              <a:t>First Steps Backend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c98fed7ec7_2_45"/>
          <p:cNvSpPr txBox="1"/>
          <p:nvPr/>
        </p:nvSpPr>
        <p:spPr>
          <a:xfrm>
            <a:off x="2229625" y="40371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200">
                <a:solidFill>
                  <a:srgbClr val="FFFFFF"/>
                </a:solidFill>
              </a:rPr>
              <a:t>First Steps Backend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c98fed7ec7_2_45"/>
          <p:cNvSpPr txBox="1"/>
          <p:nvPr/>
        </p:nvSpPr>
        <p:spPr>
          <a:xfrm>
            <a:off x="4665025" y="4037100"/>
            <a:ext cx="238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200">
                <a:solidFill>
                  <a:srgbClr val="FFFFFF"/>
                </a:solidFill>
              </a:rPr>
              <a:t>Backend Implementierung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04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0" y="0"/>
            <a:ext cx="11786754" cy="6858000"/>
          </a:xfrm>
          <a:custGeom>
            <a:rect b="b" l="l" r="r" t="t"/>
            <a:pathLst>
              <a:path extrusionOk="0" h="6858000" w="11786754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0" y="0"/>
            <a:ext cx="3581400" cy="6858000"/>
          </a:xfrm>
          <a:custGeom>
            <a:rect b="b" l="l" r="r" t="t"/>
            <a:pathLst>
              <a:path extrusionOk="0" h="6858000" w="35814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"/>
          <p:cNvSpPr txBox="1"/>
          <p:nvPr>
            <p:ph type="title"/>
          </p:nvPr>
        </p:nvSpPr>
        <p:spPr>
          <a:xfrm>
            <a:off x="833002" y="365125"/>
            <a:ext cx="1052070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>
                <a:solidFill>
                  <a:srgbClr val="FFFFFF"/>
                </a:solidFill>
              </a:rPr>
              <a:t>Fahrplan</a:t>
            </a:r>
            <a:endParaRPr/>
          </a:p>
        </p:txBody>
      </p:sp>
      <p:sp>
        <p:nvSpPr>
          <p:cNvPr id="51" name="Google Shape;51;p2"/>
          <p:cNvSpPr txBox="1"/>
          <p:nvPr>
            <p:ph idx="1" type="body"/>
          </p:nvPr>
        </p:nvSpPr>
        <p:spPr>
          <a:xfrm>
            <a:off x="838201" y="2022601"/>
            <a:ext cx="10515598" cy="4154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de-DE" sz="2400">
                <a:solidFill>
                  <a:srgbClr val="FFFFFF"/>
                </a:solidFill>
              </a:rPr>
              <a:t>Einführung – Vorstellung Gesamtprojekt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de-DE" sz="2400">
                <a:solidFill>
                  <a:srgbClr val="FFFFFF"/>
                </a:solidFill>
              </a:rPr>
              <a:t>Schnittstellendokumentation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de-DE" sz="2400">
                <a:solidFill>
                  <a:srgbClr val="FFFFFF"/>
                </a:solidFill>
              </a:rPr>
              <a:t>Vorstellungen der einzelnen Gruppen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de-DE" sz="2000">
                <a:solidFill>
                  <a:srgbClr val="FFFFFF"/>
                </a:solidFill>
              </a:rPr>
              <a:t>Geschäftsprozessanalyse/-modellierung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de-DE" sz="2000">
                <a:solidFill>
                  <a:srgbClr val="FFFFFF"/>
                </a:solidFill>
              </a:rPr>
              <a:t>Prototyp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de-DE" sz="2000">
                <a:solidFill>
                  <a:srgbClr val="FFFFFF"/>
                </a:solidFill>
              </a:rPr>
              <a:t>Arbeitsweise </a:t>
            </a:r>
            <a:endParaRPr>
              <a:solidFill>
                <a:srgbClr val="FFFFFF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de-DE" sz="2000">
                <a:solidFill>
                  <a:srgbClr val="FFFFFF"/>
                </a:solidFill>
              </a:rPr>
              <a:t>Ausblick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de-DE" sz="2400">
                <a:solidFill>
                  <a:srgbClr val="FFFFFF"/>
                </a:solidFill>
              </a:rPr>
              <a:t>Weiteres Vorgehen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040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98fed7ec7_1_4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^^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c98fed7ec7_1_47"/>
          <p:cNvSpPr/>
          <p:nvPr/>
        </p:nvSpPr>
        <p:spPr>
          <a:xfrm>
            <a:off x="0" y="0"/>
            <a:ext cx="11786754" cy="6858000"/>
          </a:xfrm>
          <a:custGeom>
            <a:rect b="b" l="l" r="r" t="t"/>
            <a:pathLst>
              <a:path extrusionOk="0" h="6858000" w="11786754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c98fed7ec7_1_47"/>
          <p:cNvSpPr/>
          <p:nvPr/>
        </p:nvSpPr>
        <p:spPr>
          <a:xfrm>
            <a:off x="0" y="0"/>
            <a:ext cx="3581400" cy="6858000"/>
          </a:xfrm>
          <a:custGeom>
            <a:rect b="b" l="l" r="r" t="t"/>
            <a:pathLst>
              <a:path extrusionOk="0" h="6858000" w="35814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c98fed7ec7_1_47"/>
          <p:cNvSpPr txBox="1"/>
          <p:nvPr>
            <p:ph type="title"/>
          </p:nvPr>
        </p:nvSpPr>
        <p:spPr>
          <a:xfrm>
            <a:off x="835652" y="20247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>
                <a:solidFill>
                  <a:srgbClr val="FFFFFF"/>
                </a:solidFill>
              </a:rPr>
              <a:t>Zeitplan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4" name="Google Shape;344;gc98fed7ec7_1_47"/>
          <p:cNvSpPr/>
          <p:nvPr/>
        </p:nvSpPr>
        <p:spPr>
          <a:xfrm>
            <a:off x="2118050" y="2557588"/>
            <a:ext cx="7955875" cy="1739475"/>
          </a:xfrm>
          <a:prstGeom prst="flowChartProcess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FFFFFF"/>
                </a:solidFill>
              </a:rPr>
              <a:t>Geplante Zeit: 262 h 15 min (ohne weiterhin geplante Zeit vom Backend)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FFFFFF"/>
                </a:solidFill>
              </a:rPr>
              <a:t>Bisher benötigte Zeit: 202 h 15 min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9"/>
          <p:cNvSpPr/>
          <p:nvPr/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9"/>
          <p:cNvSpPr/>
          <p:nvPr/>
        </p:nvSpPr>
        <p:spPr>
          <a:xfrm flipH="1" rot="10800000">
            <a:off x="0" y="0"/>
            <a:ext cx="6356349" cy="6858000"/>
          </a:xfrm>
          <a:custGeom>
            <a:rect b="b" l="l" r="r" t="t"/>
            <a:pathLst>
              <a:path extrusionOk="0" h="6858000" w="7539895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9"/>
          <p:cNvSpPr/>
          <p:nvPr/>
        </p:nvSpPr>
        <p:spPr>
          <a:xfrm flipH="1" rot="10800000">
            <a:off x="0" y="0"/>
            <a:ext cx="5979591" cy="6858000"/>
          </a:xfrm>
          <a:custGeom>
            <a:rect b="b" l="l" r="r" t="t"/>
            <a:pathLst>
              <a:path extrusionOk="0" h="6858000" w="7092985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9"/>
          <p:cNvSpPr txBox="1"/>
          <p:nvPr>
            <p:ph type="title"/>
          </p:nvPr>
        </p:nvSpPr>
        <p:spPr>
          <a:xfrm>
            <a:off x="841248" y="704850"/>
            <a:ext cx="3785616" cy="297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/>
              <a:t>Ausblick</a:t>
            </a:r>
            <a:endParaRPr/>
          </a:p>
        </p:txBody>
      </p:sp>
      <p:sp>
        <p:nvSpPr>
          <p:cNvPr id="353" name="Google Shape;353;p9"/>
          <p:cNvSpPr txBox="1"/>
          <p:nvPr>
            <p:ph idx="1" type="body"/>
          </p:nvPr>
        </p:nvSpPr>
        <p:spPr>
          <a:xfrm>
            <a:off x="6819314" y="704850"/>
            <a:ext cx="4534486" cy="525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de-DE" sz="2400">
                <a:solidFill>
                  <a:schemeClr val="dk1"/>
                </a:solidFill>
              </a:rPr>
              <a:t>Anbindung zur Böse</a:t>
            </a:r>
            <a:endParaRPr sz="2400">
              <a:solidFill>
                <a:schemeClr val="dk1"/>
              </a:solidFill>
            </a:endParaRPr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de-DE" sz="2400">
                <a:solidFill>
                  <a:schemeClr val="dk1"/>
                </a:solidFill>
              </a:rPr>
              <a:t>Besondere Features für Business:</a:t>
            </a:r>
            <a:endParaRPr sz="2400">
              <a:solidFill>
                <a:schemeClr val="dk1"/>
              </a:solidFill>
            </a:endParaRPr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>
                <a:solidFill>
                  <a:schemeClr val="dk1"/>
                </a:solidFill>
              </a:rPr>
              <a:t>Algorithmisches Handeln</a:t>
            </a:r>
            <a:endParaRPr>
              <a:solidFill>
                <a:schemeClr val="dk1"/>
              </a:solidFill>
            </a:endParaRPr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>
                <a:solidFill>
                  <a:schemeClr val="dk1"/>
                </a:solidFill>
              </a:rPr>
              <a:t>Liquiditätsspender</a:t>
            </a:r>
            <a:endParaRPr>
              <a:solidFill>
                <a:schemeClr val="dk1"/>
              </a:solidFill>
            </a:endParaRPr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>
                <a:solidFill>
                  <a:schemeClr val="dk1"/>
                </a:solidFill>
              </a:rPr>
              <a:t>Quotes</a:t>
            </a:r>
            <a:endParaRPr>
              <a:solidFill>
                <a:schemeClr val="dk1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040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0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0"/>
          <p:cNvSpPr/>
          <p:nvPr/>
        </p:nvSpPr>
        <p:spPr>
          <a:xfrm>
            <a:off x="0" y="0"/>
            <a:ext cx="11786754" cy="6858000"/>
          </a:xfrm>
          <a:custGeom>
            <a:rect b="b" l="l" r="r" t="t"/>
            <a:pathLst>
              <a:path extrusionOk="0" h="6858000" w="11786754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0"/>
          <p:cNvSpPr/>
          <p:nvPr/>
        </p:nvSpPr>
        <p:spPr>
          <a:xfrm>
            <a:off x="0" y="0"/>
            <a:ext cx="3581400" cy="6858000"/>
          </a:xfrm>
          <a:custGeom>
            <a:rect b="b" l="l" r="r" t="t"/>
            <a:pathLst>
              <a:path extrusionOk="0" h="6858000" w="35814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0"/>
          <p:cNvSpPr txBox="1"/>
          <p:nvPr>
            <p:ph type="title"/>
          </p:nvPr>
        </p:nvSpPr>
        <p:spPr>
          <a:xfrm>
            <a:off x="833002" y="365125"/>
            <a:ext cx="1052070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>
                <a:solidFill>
                  <a:srgbClr val="FFFFFF"/>
                </a:solidFill>
              </a:rPr>
              <a:t>Weiteres Vorgehen</a:t>
            </a:r>
            <a:endParaRPr/>
          </a:p>
        </p:txBody>
      </p:sp>
      <p:sp>
        <p:nvSpPr>
          <p:cNvPr id="363" name="Google Shape;363;p10"/>
          <p:cNvSpPr txBox="1"/>
          <p:nvPr>
            <p:ph idx="1" type="body"/>
          </p:nvPr>
        </p:nvSpPr>
        <p:spPr>
          <a:xfrm>
            <a:off x="838201" y="2022601"/>
            <a:ext cx="10515598" cy="4154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de-DE" sz="2000">
                <a:solidFill>
                  <a:srgbClr val="FFFFFF"/>
                </a:solidFill>
              </a:rPr>
              <a:t>- Gemeinsam besprechen (Ansprechpartner)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/>
          <p:nvPr/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 flipH="1" rot="10800000">
            <a:off x="0" y="0"/>
            <a:ext cx="6356349" cy="6858000"/>
          </a:xfrm>
          <a:custGeom>
            <a:rect b="b" l="l" r="r" t="t"/>
            <a:pathLst>
              <a:path extrusionOk="0" h="6858000" w="7539895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 flipH="1" rot="10800000">
            <a:off x="0" y="0"/>
            <a:ext cx="5979591" cy="6858000"/>
          </a:xfrm>
          <a:custGeom>
            <a:rect b="b" l="l" r="r" t="t"/>
            <a:pathLst>
              <a:path extrusionOk="0" h="6858000" w="7092985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"/>
          <p:cNvSpPr txBox="1"/>
          <p:nvPr>
            <p:ph type="title"/>
          </p:nvPr>
        </p:nvSpPr>
        <p:spPr>
          <a:xfrm>
            <a:off x="841248" y="704850"/>
            <a:ext cx="3785616" cy="2978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/>
              <a:t>Einführung</a:t>
            </a:r>
            <a:endParaRPr/>
          </a:p>
        </p:txBody>
      </p:sp>
      <p:sp>
        <p:nvSpPr>
          <p:cNvPr id="61" name="Google Shape;61;p3"/>
          <p:cNvSpPr txBox="1"/>
          <p:nvPr>
            <p:ph idx="1" type="body"/>
          </p:nvPr>
        </p:nvSpPr>
        <p:spPr>
          <a:xfrm>
            <a:off x="6038850" y="704850"/>
            <a:ext cx="5314950" cy="525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de-DE" sz="2100">
                <a:solidFill>
                  <a:schemeClr val="dk1"/>
                </a:solidFill>
              </a:rPr>
              <a:t>Bereitet Jeannine vor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04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0" y="0"/>
            <a:ext cx="11786754" cy="6858000"/>
          </a:xfrm>
          <a:custGeom>
            <a:rect b="b" l="l" r="r" t="t"/>
            <a:pathLst>
              <a:path extrusionOk="0" h="6858000" w="11786754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0" y="0"/>
            <a:ext cx="3581400" cy="6858000"/>
          </a:xfrm>
          <a:custGeom>
            <a:rect b="b" l="l" r="r" t="t"/>
            <a:pathLst>
              <a:path extrusionOk="0" h="6858000" w="35814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4"/>
          <p:cNvSpPr txBox="1"/>
          <p:nvPr>
            <p:ph type="title"/>
          </p:nvPr>
        </p:nvSpPr>
        <p:spPr>
          <a:xfrm>
            <a:off x="833002" y="365125"/>
            <a:ext cx="1052070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>
                <a:solidFill>
                  <a:srgbClr val="FFFFFF"/>
                </a:solidFill>
              </a:rPr>
              <a:t>Schnittstellendokumentation</a:t>
            </a:r>
            <a:endParaRPr/>
          </a:p>
        </p:txBody>
      </p:sp>
      <p:sp>
        <p:nvSpPr>
          <p:cNvPr id="71" name="Google Shape;71;p4"/>
          <p:cNvSpPr txBox="1"/>
          <p:nvPr>
            <p:ph idx="1" type="body"/>
          </p:nvPr>
        </p:nvSpPr>
        <p:spPr>
          <a:xfrm>
            <a:off x="838201" y="2022601"/>
            <a:ext cx="10515598" cy="4154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de-DE" sz="2000">
                <a:solidFill>
                  <a:srgbClr val="FFFFFF"/>
                </a:solidFill>
              </a:rPr>
              <a:t>- Allgemeine Übersicht 🡪 erstellt Jeannine, mit Ansprechpartner abstimmen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040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98fed7ec7_4_40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c98fed7ec7_4_40"/>
          <p:cNvSpPr/>
          <p:nvPr/>
        </p:nvSpPr>
        <p:spPr>
          <a:xfrm>
            <a:off x="110075" y="-1675"/>
            <a:ext cx="11786754" cy="6858000"/>
          </a:xfrm>
          <a:custGeom>
            <a:rect b="b" l="l" r="r" t="t"/>
            <a:pathLst>
              <a:path extrusionOk="0" h="6858000" w="11786754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c98fed7ec7_4_40"/>
          <p:cNvSpPr/>
          <p:nvPr/>
        </p:nvSpPr>
        <p:spPr>
          <a:xfrm>
            <a:off x="0" y="0"/>
            <a:ext cx="3581400" cy="6858000"/>
          </a:xfrm>
          <a:custGeom>
            <a:rect b="b" l="l" r="r" t="t"/>
            <a:pathLst>
              <a:path extrusionOk="0" h="6858000" w="35814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gc98fed7ec7_4_40"/>
          <p:cNvSpPr txBox="1"/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>
                <a:solidFill>
                  <a:srgbClr val="FFFFFF"/>
                </a:solidFill>
              </a:rPr>
              <a:t>Team</a:t>
            </a:r>
            <a:endParaRPr/>
          </a:p>
        </p:txBody>
      </p:sp>
      <p:sp>
        <p:nvSpPr>
          <p:cNvPr id="81" name="Google Shape;81;gc98fed7ec7_4_40"/>
          <p:cNvSpPr/>
          <p:nvPr/>
        </p:nvSpPr>
        <p:spPr>
          <a:xfrm>
            <a:off x="4714025" y="1909500"/>
            <a:ext cx="2216700" cy="1920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lt1"/>
                </a:solidFill>
              </a:rPr>
              <a:t>Tizian Groß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</a:rPr>
              <a:t>Frontend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82" name="Google Shape;82;gc98fed7ec7_4_40"/>
          <p:cNvGrpSpPr/>
          <p:nvPr/>
        </p:nvGrpSpPr>
        <p:grpSpPr>
          <a:xfrm>
            <a:off x="7306750" y="4231375"/>
            <a:ext cx="2216700" cy="1920300"/>
            <a:chOff x="9157800" y="2373550"/>
            <a:chExt cx="2216700" cy="1920300"/>
          </a:xfrm>
        </p:grpSpPr>
        <p:sp>
          <p:nvSpPr>
            <p:cNvPr id="83" name="Google Shape;83;gc98fed7ec7_4_40"/>
            <p:cNvSpPr/>
            <p:nvPr/>
          </p:nvSpPr>
          <p:spPr>
            <a:xfrm>
              <a:off x="9157800" y="2373550"/>
              <a:ext cx="2216700" cy="1920300"/>
            </a:xfrm>
            <a:prstGeom prst="hexagon">
              <a:avLst>
                <a:gd fmla="val 25405" name="adj"/>
                <a:gd fmla="val 115470" name="vf"/>
              </a:avLst>
            </a:prstGeom>
            <a:solidFill>
              <a:srgbClr val="434343"/>
            </a:solidFill>
            <a:ln cap="flat" cmpd="sng" w="9525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>
                  <a:solidFill>
                    <a:schemeClr val="lt1"/>
                  </a:solidFill>
                </a:rPr>
                <a:t>Benno Grimm</a:t>
              </a:r>
              <a:endParaRPr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>
                  <a:solidFill>
                    <a:srgbClr val="FFFFFF"/>
                  </a:solidFill>
                </a:rPr>
                <a:t>Backend</a:t>
              </a: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84" name="Google Shape;84;gc98fed7ec7_4_40"/>
            <p:cNvPicPr preferRelativeResize="0"/>
            <p:nvPr/>
          </p:nvPicPr>
          <p:blipFill rotWithShape="1">
            <a:blip r:embed="rId3">
              <a:alphaModFix/>
            </a:blip>
            <a:srcRect b="24534" l="6888" r="4577" t="16687"/>
            <a:stretch/>
          </p:blipFill>
          <p:spPr>
            <a:xfrm>
              <a:off x="9959300" y="2971551"/>
              <a:ext cx="613693" cy="7243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" name="Google Shape;85;gc98fed7ec7_4_40"/>
          <p:cNvGrpSpPr/>
          <p:nvPr/>
        </p:nvGrpSpPr>
        <p:grpSpPr>
          <a:xfrm>
            <a:off x="7306750" y="1909500"/>
            <a:ext cx="2216700" cy="1920300"/>
            <a:chOff x="3785225" y="2747825"/>
            <a:chExt cx="2216700" cy="1920300"/>
          </a:xfrm>
        </p:grpSpPr>
        <p:sp>
          <p:nvSpPr>
            <p:cNvPr id="86" name="Google Shape;86;gc98fed7ec7_4_40"/>
            <p:cNvSpPr/>
            <p:nvPr/>
          </p:nvSpPr>
          <p:spPr>
            <a:xfrm>
              <a:off x="3785225" y="2747825"/>
              <a:ext cx="2216700" cy="1920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434343"/>
            </a:solidFill>
            <a:ln cap="flat" cmpd="sng" w="9525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>
                  <a:solidFill>
                    <a:schemeClr val="lt1"/>
                  </a:solidFill>
                </a:rPr>
                <a:t>Anton Ochel</a:t>
              </a:r>
              <a:endParaRPr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>
                  <a:solidFill>
                    <a:srgbClr val="FFFFFF"/>
                  </a:solidFill>
                </a:rPr>
                <a:t>Frontend</a:t>
              </a: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87" name="Google Shape;87;gc98fed7ec7_4_40"/>
            <p:cNvPicPr preferRelativeResize="0"/>
            <p:nvPr/>
          </p:nvPicPr>
          <p:blipFill rotWithShape="1">
            <a:blip r:embed="rId4">
              <a:alphaModFix/>
            </a:blip>
            <a:srcRect b="52599" l="21074" r="52598" t="13528"/>
            <a:stretch/>
          </p:blipFill>
          <p:spPr>
            <a:xfrm>
              <a:off x="4554125" y="3348650"/>
              <a:ext cx="744751" cy="7186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gc98fed7ec7_4_40"/>
          <p:cNvGrpSpPr/>
          <p:nvPr/>
        </p:nvGrpSpPr>
        <p:grpSpPr>
          <a:xfrm>
            <a:off x="4714013" y="4231375"/>
            <a:ext cx="2216700" cy="1920300"/>
            <a:chOff x="2067738" y="4265200"/>
            <a:chExt cx="2216700" cy="1920300"/>
          </a:xfrm>
        </p:grpSpPr>
        <p:sp>
          <p:nvSpPr>
            <p:cNvPr id="89" name="Google Shape;89;gc98fed7ec7_4_40"/>
            <p:cNvSpPr/>
            <p:nvPr/>
          </p:nvSpPr>
          <p:spPr>
            <a:xfrm>
              <a:off x="2067738" y="4265200"/>
              <a:ext cx="2216700" cy="1920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434343"/>
            </a:solidFill>
            <a:ln cap="flat" cmpd="sng" w="9525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>
                  <a:solidFill>
                    <a:schemeClr val="lt1"/>
                  </a:solidFill>
                </a:rPr>
                <a:t>Marcel Mertens</a:t>
              </a:r>
              <a:endParaRPr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>
                  <a:solidFill>
                    <a:srgbClr val="FFFFFF"/>
                  </a:solidFill>
                </a:rPr>
                <a:t>Back</a:t>
              </a:r>
              <a:r>
                <a:rPr lang="de-DE">
                  <a:solidFill>
                    <a:srgbClr val="FFFFFF"/>
                  </a:solidFill>
                </a:rPr>
                <a:t>end</a:t>
              </a: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90" name="Google Shape;90;gc98fed7ec7_4_40"/>
            <p:cNvPicPr preferRelativeResize="0"/>
            <p:nvPr/>
          </p:nvPicPr>
          <p:blipFill rotWithShape="1">
            <a:blip r:embed="rId5">
              <a:alphaModFix/>
            </a:blip>
            <a:srcRect b="-2812" l="42239" r="8485" t="22908"/>
            <a:stretch/>
          </p:blipFill>
          <p:spPr>
            <a:xfrm>
              <a:off x="2819961" y="4843861"/>
              <a:ext cx="712275" cy="7629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gc98fed7ec7_4_40"/>
          <p:cNvGrpSpPr/>
          <p:nvPr/>
        </p:nvGrpSpPr>
        <p:grpSpPr>
          <a:xfrm>
            <a:off x="2121300" y="1909500"/>
            <a:ext cx="2216700" cy="1920300"/>
            <a:chOff x="4785025" y="1757100"/>
            <a:chExt cx="2216700" cy="1920300"/>
          </a:xfrm>
        </p:grpSpPr>
        <p:sp>
          <p:nvSpPr>
            <p:cNvPr id="92" name="Google Shape;92;gc98fed7ec7_4_40"/>
            <p:cNvSpPr/>
            <p:nvPr/>
          </p:nvSpPr>
          <p:spPr>
            <a:xfrm>
              <a:off x="4785025" y="1757100"/>
              <a:ext cx="2216700" cy="1920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434343"/>
            </a:solidFill>
            <a:ln cap="flat" cmpd="sng" w="9525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>
                  <a:solidFill>
                    <a:schemeClr val="lt1"/>
                  </a:solidFill>
                </a:rPr>
                <a:t>Anna-Lena </a:t>
              </a:r>
              <a:r>
                <a:rPr lang="de-DE">
                  <a:solidFill>
                    <a:schemeClr val="lt1"/>
                  </a:solidFill>
                </a:rPr>
                <a:t>Richert</a:t>
              </a:r>
              <a:endParaRPr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>
                  <a:solidFill>
                    <a:srgbClr val="FFFFFF"/>
                  </a:solidFill>
                </a:rPr>
                <a:t>Teamleiter/ </a:t>
              </a:r>
              <a:r>
                <a:rPr lang="de-DE">
                  <a:solidFill>
                    <a:srgbClr val="FFFFFF"/>
                  </a:solidFill>
                </a:rPr>
                <a:t>Frontend</a:t>
              </a: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93" name="Google Shape;93;gc98fed7ec7_4_40"/>
            <p:cNvPicPr preferRelativeResize="0"/>
            <p:nvPr/>
          </p:nvPicPr>
          <p:blipFill rotWithShape="1">
            <a:blip r:embed="rId6">
              <a:alphaModFix/>
            </a:blip>
            <a:srcRect b="43581" l="14907" r="48119" t="8320"/>
            <a:stretch/>
          </p:blipFill>
          <p:spPr>
            <a:xfrm>
              <a:off x="5537234" y="2369800"/>
              <a:ext cx="712273" cy="694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gc98fed7ec7_4_40"/>
          <p:cNvPicPr preferRelativeResize="0"/>
          <p:nvPr/>
        </p:nvPicPr>
        <p:blipFill rotWithShape="1">
          <a:blip r:embed="rId7">
            <a:alphaModFix/>
          </a:blip>
          <a:srcRect b="27576" l="28144" r="32233" t="20780"/>
          <a:stretch/>
        </p:blipFill>
        <p:spPr>
          <a:xfrm>
            <a:off x="5432100" y="2488150"/>
            <a:ext cx="780551" cy="763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gc98fed7ec7_4_40"/>
          <p:cNvGrpSpPr/>
          <p:nvPr/>
        </p:nvGrpSpPr>
        <p:grpSpPr>
          <a:xfrm>
            <a:off x="2121300" y="4231375"/>
            <a:ext cx="2216700" cy="1920300"/>
            <a:chOff x="2166850" y="3555900"/>
            <a:chExt cx="2216700" cy="1920300"/>
          </a:xfrm>
        </p:grpSpPr>
        <p:sp>
          <p:nvSpPr>
            <p:cNvPr id="96" name="Google Shape;96;gc98fed7ec7_4_40"/>
            <p:cNvSpPr/>
            <p:nvPr/>
          </p:nvSpPr>
          <p:spPr>
            <a:xfrm>
              <a:off x="2166850" y="3555900"/>
              <a:ext cx="2216700" cy="1920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434343"/>
            </a:solidFill>
            <a:ln cap="flat" cmpd="sng" w="9525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>
                  <a:solidFill>
                    <a:schemeClr val="lt1"/>
                  </a:solidFill>
                </a:rPr>
                <a:t>Tristan Emig</a:t>
              </a:r>
              <a:endParaRPr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>
                  <a:solidFill>
                    <a:srgbClr val="FFFFFF"/>
                  </a:solidFill>
                </a:rPr>
                <a:t>Frontend / Schnittstelle</a:t>
              </a: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97" name="Google Shape;97;gc98fed7ec7_4_40"/>
            <p:cNvPicPr preferRelativeResize="0"/>
            <p:nvPr/>
          </p:nvPicPr>
          <p:blipFill rotWithShape="1">
            <a:blip r:embed="rId8">
              <a:alphaModFix/>
            </a:blip>
            <a:srcRect b="27362" l="0" r="4498" t="0"/>
            <a:stretch/>
          </p:blipFill>
          <p:spPr>
            <a:xfrm rot="-5400000">
              <a:off x="2813951" y="4129611"/>
              <a:ext cx="724301" cy="7345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040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6"/>
          <p:cNvSpPr/>
          <p:nvPr/>
        </p:nvSpPr>
        <p:spPr>
          <a:xfrm>
            <a:off x="0" y="-34162"/>
            <a:ext cx="11786754" cy="6858000"/>
          </a:xfrm>
          <a:custGeom>
            <a:rect b="b" l="l" r="r" t="t"/>
            <a:pathLst>
              <a:path extrusionOk="0" h="6858000" w="11786754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6"/>
          <p:cNvSpPr/>
          <p:nvPr/>
        </p:nvSpPr>
        <p:spPr>
          <a:xfrm>
            <a:off x="0" y="0"/>
            <a:ext cx="3581400" cy="6858000"/>
          </a:xfrm>
          <a:custGeom>
            <a:rect b="b" l="l" r="r" t="t"/>
            <a:pathLst>
              <a:path extrusionOk="0" h="6858000" w="35814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6"/>
          <p:cNvSpPr txBox="1"/>
          <p:nvPr>
            <p:ph type="title"/>
          </p:nvPr>
        </p:nvSpPr>
        <p:spPr>
          <a:xfrm>
            <a:off x="833002" y="365125"/>
            <a:ext cx="1052070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>
                <a:solidFill>
                  <a:srgbClr val="FFFFFF"/>
                </a:solidFill>
              </a:rPr>
              <a:t>Geschäftsprozessanalyse/-modellierung</a:t>
            </a: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4710025" y="3368200"/>
            <a:ext cx="2366700" cy="693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</a:rPr>
              <a:t>Geschäftskundenbroker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2429100" y="2109025"/>
            <a:ext cx="2199300" cy="8784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</a:rPr>
              <a:t>Userverwaltung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1573900" y="4844375"/>
            <a:ext cx="2199300" cy="8784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</a:rPr>
              <a:t>Informations-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</a:rPr>
              <a:t>einsicht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7603400" y="4914113"/>
            <a:ext cx="2199300" cy="8784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</a:rPr>
              <a:t>Trading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6925025" y="1810375"/>
            <a:ext cx="2199300" cy="8784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</a:rPr>
              <a:t>Depotverwaltung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2614300" y="5884650"/>
            <a:ext cx="1158900" cy="3606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Depots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921925" y="5750775"/>
            <a:ext cx="1390500" cy="4461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Aktienkurse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3252675" y="1690700"/>
            <a:ext cx="1158900" cy="3606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Login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644900" y="4718025"/>
            <a:ext cx="1158900" cy="3606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Gewinne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1911925" y="4357425"/>
            <a:ext cx="1158900" cy="3606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Verluste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1166100" y="2367925"/>
            <a:ext cx="1158900" cy="3606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Sessions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1700100" y="1819100"/>
            <a:ext cx="1158900" cy="3606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Register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7519700" y="4313663"/>
            <a:ext cx="2366700" cy="3606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Wertpapierverkauf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9659075" y="4698913"/>
            <a:ext cx="1779900" cy="3606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Wertpapierkauf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9802700" y="5431913"/>
            <a:ext cx="1779900" cy="3606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Quotes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8084825" y="5892888"/>
            <a:ext cx="2293800" cy="3606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Alogrithm. Trading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23" name="Google Shape;123;p6"/>
          <p:cNvCxnSpPr>
            <a:stCxn id="107" idx="0"/>
            <a:endCxn id="111" idx="4"/>
          </p:cNvCxnSpPr>
          <p:nvPr/>
        </p:nvCxnSpPr>
        <p:spPr>
          <a:xfrm flipH="1" rot="10800000">
            <a:off x="5893375" y="2688700"/>
            <a:ext cx="2131200" cy="679500"/>
          </a:xfrm>
          <a:prstGeom prst="straightConnector1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6"/>
          <p:cNvCxnSpPr>
            <a:stCxn id="107" idx="0"/>
            <a:endCxn id="108" idx="4"/>
          </p:cNvCxnSpPr>
          <p:nvPr/>
        </p:nvCxnSpPr>
        <p:spPr>
          <a:xfrm rot="10800000">
            <a:off x="3528775" y="2987500"/>
            <a:ext cx="2364600" cy="380700"/>
          </a:xfrm>
          <a:prstGeom prst="straightConnector1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6"/>
          <p:cNvCxnSpPr>
            <a:stCxn id="107" idx="2"/>
            <a:endCxn id="109" idx="7"/>
          </p:cNvCxnSpPr>
          <p:nvPr/>
        </p:nvCxnSpPr>
        <p:spPr>
          <a:xfrm flipH="1">
            <a:off x="3451075" y="4061800"/>
            <a:ext cx="2442300" cy="9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6"/>
          <p:cNvCxnSpPr>
            <a:stCxn id="107" idx="2"/>
            <a:endCxn id="110" idx="2"/>
          </p:cNvCxnSpPr>
          <p:nvPr/>
        </p:nvCxnSpPr>
        <p:spPr>
          <a:xfrm>
            <a:off x="5893375" y="4061800"/>
            <a:ext cx="1710000" cy="12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6"/>
          <p:cNvSpPr/>
          <p:nvPr/>
        </p:nvSpPr>
        <p:spPr>
          <a:xfrm>
            <a:off x="8829825" y="2626825"/>
            <a:ext cx="1158900" cy="3606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E</a:t>
            </a:r>
            <a:r>
              <a:rPr lang="de-DE" sz="1200">
                <a:solidFill>
                  <a:srgbClr val="FFFFFF"/>
                </a:solidFill>
              </a:rPr>
              <a:t>rstellen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9029150" y="1563625"/>
            <a:ext cx="1109100" cy="3606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Befüllen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6412350" y="1458500"/>
            <a:ext cx="1249500" cy="3606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Verwalten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3686800" y="5524050"/>
            <a:ext cx="1710000" cy="3606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FFFF"/>
                </a:solidFill>
              </a:rPr>
              <a:t>Aktiensuche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040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98fed7ec7_3_19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c98fed7ec7_3_19"/>
          <p:cNvSpPr/>
          <p:nvPr/>
        </p:nvSpPr>
        <p:spPr>
          <a:xfrm>
            <a:off x="0" y="0"/>
            <a:ext cx="11786754" cy="6858000"/>
          </a:xfrm>
          <a:custGeom>
            <a:rect b="b" l="l" r="r" t="t"/>
            <a:pathLst>
              <a:path extrusionOk="0" h="6858000" w="11786754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c98fed7ec7_3_19"/>
          <p:cNvSpPr/>
          <p:nvPr/>
        </p:nvSpPr>
        <p:spPr>
          <a:xfrm>
            <a:off x="0" y="0"/>
            <a:ext cx="3581400" cy="6858000"/>
          </a:xfrm>
          <a:custGeom>
            <a:rect b="b" l="l" r="r" t="t"/>
            <a:pathLst>
              <a:path extrusionOk="0" h="6858000" w="35814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c98fed7ec7_3_19"/>
          <p:cNvSpPr txBox="1"/>
          <p:nvPr>
            <p:ph type="title"/>
          </p:nvPr>
        </p:nvSpPr>
        <p:spPr>
          <a:xfrm>
            <a:off x="83565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>
                <a:solidFill>
                  <a:srgbClr val="FFFFFF"/>
                </a:solidFill>
              </a:rPr>
              <a:t>Geschäftsprozess - EPK</a:t>
            </a:r>
            <a:endParaRPr/>
          </a:p>
        </p:txBody>
      </p:sp>
      <p:pic>
        <p:nvPicPr>
          <p:cNvPr id="140" name="Google Shape;140;gc98fed7ec7_3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378" y="1995653"/>
            <a:ext cx="6788000" cy="9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040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98fed7ec7_3_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c98fed7ec7_3_7"/>
          <p:cNvSpPr/>
          <p:nvPr/>
        </p:nvSpPr>
        <p:spPr>
          <a:xfrm>
            <a:off x="0" y="0"/>
            <a:ext cx="11786754" cy="6858000"/>
          </a:xfrm>
          <a:custGeom>
            <a:rect b="b" l="l" r="r" t="t"/>
            <a:pathLst>
              <a:path extrusionOk="0" h="6858000" w="11786754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c98fed7ec7_3_7"/>
          <p:cNvSpPr/>
          <p:nvPr/>
        </p:nvSpPr>
        <p:spPr>
          <a:xfrm>
            <a:off x="0" y="0"/>
            <a:ext cx="3581400" cy="6858000"/>
          </a:xfrm>
          <a:custGeom>
            <a:rect b="b" l="l" r="r" t="t"/>
            <a:pathLst>
              <a:path extrusionOk="0" h="6858000" w="35814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c98fed7ec7_3_7"/>
          <p:cNvSpPr txBox="1"/>
          <p:nvPr>
            <p:ph type="title"/>
          </p:nvPr>
        </p:nvSpPr>
        <p:spPr>
          <a:xfrm>
            <a:off x="83565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>
                <a:solidFill>
                  <a:srgbClr val="FFFFFF"/>
                </a:solidFill>
              </a:rPr>
              <a:t>Geschäftsprozess - Aktien suchen</a:t>
            </a:r>
            <a:endParaRPr/>
          </a:p>
        </p:txBody>
      </p:sp>
      <p:sp>
        <p:nvSpPr>
          <p:cNvPr id="150" name="Google Shape;150;gc98fed7ec7_3_7"/>
          <p:cNvSpPr/>
          <p:nvPr/>
        </p:nvSpPr>
        <p:spPr>
          <a:xfrm>
            <a:off x="2089225" y="1745925"/>
            <a:ext cx="7650600" cy="437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gc98fed7ec7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700" y="1834200"/>
            <a:ext cx="7473276" cy="42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040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98fed7ec7_2_6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c98fed7ec7_2_6"/>
          <p:cNvSpPr/>
          <p:nvPr/>
        </p:nvSpPr>
        <p:spPr>
          <a:xfrm>
            <a:off x="0" y="0"/>
            <a:ext cx="11786754" cy="6858000"/>
          </a:xfrm>
          <a:custGeom>
            <a:rect b="b" l="l" r="r" t="t"/>
            <a:pathLst>
              <a:path extrusionOk="0" h="6858000" w="11786754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c98fed7ec7_2_6"/>
          <p:cNvSpPr/>
          <p:nvPr/>
        </p:nvSpPr>
        <p:spPr>
          <a:xfrm>
            <a:off x="0" y="0"/>
            <a:ext cx="3581400" cy="6858000"/>
          </a:xfrm>
          <a:custGeom>
            <a:rect b="b" l="l" r="r" t="t"/>
            <a:pathLst>
              <a:path extrusionOk="0" h="6858000" w="35814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c98fed7ec7_2_6"/>
          <p:cNvSpPr/>
          <p:nvPr/>
        </p:nvSpPr>
        <p:spPr>
          <a:xfrm>
            <a:off x="5929800" y="1456100"/>
            <a:ext cx="2732700" cy="676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rgbClr val="FFFFFF"/>
                </a:solidFill>
              </a:rPr>
              <a:t>Finanzhaie Mannheim GmbH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1" name="Google Shape;161;gc98fed7ec7_2_6"/>
          <p:cNvSpPr/>
          <p:nvPr/>
        </p:nvSpPr>
        <p:spPr>
          <a:xfrm>
            <a:off x="3531175" y="3090600"/>
            <a:ext cx="2068500" cy="676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rgbClr val="FFFFFF"/>
                </a:solidFill>
              </a:rPr>
              <a:t>Mitarbeiterx 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2" name="Google Shape;162;gc98fed7ec7_2_6"/>
          <p:cNvSpPr/>
          <p:nvPr/>
        </p:nvSpPr>
        <p:spPr>
          <a:xfrm>
            <a:off x="8992025" y="3088925"/>
            <a:ext cx="2068500" cy="676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>
                <a:solidFill>
                  <a:srgbClr val="FFFFFF"/>
                </a:solidFill>
              </a:rPr>
              <a:t>Mitarbeiterx ...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3" name="Google Shape;163;gc98fed7ec7_2_6"/>
          <p:cNvSpPr/>
          <p:nvPr/>
        </p:nvSpPr>
        <p:spPr>
          <a:xfrm>
            <a:off x="6261600" y="3088925"/>
            <a:ext cx="2068500" cy="676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>
                <a:solidFill>
                  <a:srgbClr val="FFFFFF"/>
                </a:solidFill>
              </a:rPr>
              <a:t>Mitarbeiterx 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4" name="Google Shape;164;gc98fed7ec7_2_6"/>
          <p:cNvSpPr/>
          <p:nvPr/>
        </p:nvSpPr>
        <p:spPr>
          <a:xfrm>
            <a:off x="7669025" y="4904925"/>
            <a:ext cx="2068500" cy="676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rgbClr val="FFFFFF"/>
                </a:solidFill>
              </a:rPr>
              <a:t>Depot ...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5" name="Google Shape;165;gc98fed7ec7_2_6"/>
          <p:cNvSpPr/>
          <p:nvPr/>
        </p:nvSpPr>
        <p:spPr>
          <a:xfrm>
            <a:off x="4896475" y="4904925"/>
            <a:ext cx="2068500" cy="676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rgbClr val="FFFFFF"/>
                </a:solidFill>
              </a:rPr>
              <a:t>Depot 1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166" name="Google Shape;166;gc98fed7ec7_2_6"/>
          <p:cNvCxnSpPr>
            <a:stCxn id="161" idx="0"/>
            <a:endCxn id="160" idx="2"/>
          </p:cNvCxnSpPr>
          <p:nvPr/>
        </p:nvCxnSpPr>
        <p:spPr>
          <a:xfrm rot="-5400000">
            <a:off x="5451925" y="1246500"/>
            <a:ext cx="957600" cy="2730600"/>
          </a:xfrm>
          <a:prstGeom prst="bentConnector3">
            <a:avLst>
              <a:gd fmla="val 50005" name="adj1"/>
            </a:avLst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gc98fed7ec7_2_6"/>
          <p:cNvCxnSpPr>
            <a:stCxn id="162" idx="0"/>
            <a:endCxn id="160" idx="2"/>
          </p:cNvCxnSpPr>
          <p:nvPr/>
        </p:nvCxnSpPr>
        <p:spPr>
          <a:xfrm flipH="1" rot="5400000">
            <a:off x="8183225" y="1245875"/>
            <a:ext cx="956100" cy="27300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gc98fed7ec7_2_6"/>
          <p:cNvCxnSpPr>
            <a:stCxn id="160" idx="2"/>
            <a:endCxn id="163" idx="0"/>
          </p:cNvCxnSpPr>
          <p:nvPr/>
        </p:nvCxnSpPr>
        <p:spPr>
          <a:xfrm flipH="1" rot="-5400000">
            <a:off x="6818400" y="2610650"/>
            <a:ext cx="956100" cy="6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gc98fed7ec7_2_6"/>
          <p:cNvCxnSpPr>
            <a:stCxn id="161" idx="2"/>
            <a:endCxn id="165" idx="0"/>
          </p:cNvCxnSpPr>
          <p:nvPr/>
        </p:nvCxnSpPr>
        <p:spPr>
          <a:xfrm flipH="1" rot="-5400000">
            <a:off x="4679275" y="3653550"/>
            <a:ext cx="1137600" cy="13653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gc98fed7ec7_2_6"/>
          <p:cNvCxnSpPr>
            <a:stCxn id="163" idx="2"/>
            <a:endCxn id="165" idx="0"/>
          </p:cNvCxnSpPr>
          <p:nvPr/>
        </p:nvCxnSpPr>
        <p:spPr>
          <a:xfrm rot="5400000">
            <a:off x="6043800" y="3652775"/>
            <a:ext cx="1139100" cy="13650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gc98fed7ec7_2_6"/>
          <p:cNvCxnSpPr>
            <a:stCxn id="161" idx="2"/>
            <a:endCxn id="164" idx="0"/>
          </p:cNvCxnSpPr>
          <p:nvPr/>
        </p:nvCxnSpPr>
        <p:spPr>
          <a:xfrm flipH="1" rot="-5400000">
            <a:off x="6065575" y="2267250"/>
            <a:ext cx="1137600" cy="41379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gc98fed7ec7_2_6"/>
          <p:cNvCxnSpPr>
            <a:stCxn id="162" idx="2"/>
            <a:endCxn id="165" idx="0"/>
          </p:cNvCxnSpPr>
          <p:nvPr/>
        </p:nvCxnSpPr>
        <p:spPr>
          <a:xfrm rot="5400000">
            <a:off x="7408925" y="2287475"/>
            <a:ext cx="1139100" cy="40956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gc98fed7ec7_2_6"/>
          <p:cNvCxnSpPr>
            <a:stCxn id="163" idx="2"/>
            <a:endCxn id="164" idx="0"/>
          </p:cNvCxnSpPr>
          <p:nvPr/>
        </p:nvCxnSpPr>
        <p:spPr>
          <a:xfrm flipH="1" rot="-5400000">
            <a:off x="7429950" y="3631625"/>
            <a:ext cx="1139100" cy="14073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gc98fed7ec7_2_6"/>
          <p:cNvSpPr txBox="1"/>
          <p:nvPr/>
        </p:nvSpPr>
        <p:spPr>
          <a:xfrm>
            <a:off x="6812450" y="2191550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hat</a:t>
            </a:r>
            <a:endParaRPr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c98fed7ec7_2_6"/>
          <p:cNvSpPr txBox="1"/>
          <p:nvPr/>
        </p:nvSpPr>
        <p:spPr>
          <a:xfrm>
            <a:off x="7294350" y="3797663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c98fed7ec7_2_6"/>
          <p:cNvSpPr txBox="1"/>
          <p:nvPr/>
        </p:nvSpPr>
        <p:spPr>
          <a:xfrm>
            <a:off x="4565425" y="3765825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c98fed7ec7_2_6"/>
          <p:cNvSpPr txBox="1"/>
          <p:nvPr/>
        </p:nvSpPr>
        <p:spPr>
          <a:xfrm>
            <a:off x="10045775" y="3765825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c98fed7ec7_2_6"/>
          <p:cNvSpPr txBox="1"/>
          <p:nvPr/>
        </p:nvSpPr>
        <p:spPr>
          <a:xfrm>
            <a:off x="1555100" y="14544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chemeClr val="lt2"/>
                </a:solidFill>
              </a:rPr>
              <a:t>Company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79" name="Google Shape;179;gc98fed7ec7_2_6"/>
          <p:cNvSpPr txBox="1"/>
          <p:nvPr/>
        </p:nvSpPr>
        <p:spPr>
          <a:xfrm>
            <a:off x="1555100" y="32272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chemeClr val="lt2"/>
                </a:solidFill>
              </a:rPr>
              <a:t>Customer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80" name="Google Shape;180;gc98fed7ec7_2_6"/>
          <p:cNvSpPr txBox="1"/>
          <p:nvPr/>
        </p:nvSpPr>
        <p:spPr>
          <a:xfrm>
            <a:off x="1555100" y="50000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chemeClr val="lt2"/>
                </a:solidFill>
              </a:rPr>
              <a:t>Depot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81" name="Google Shape;181;gc98fed7ec7_2_6"/>
          <p:cNvSpPr txBox="1"/>
          <p:nvPr>
            <p:ph type="title"/>
          </p:nvPr>
        </p:nvSpPr>
        <p:spPr>
          <a:xfrm>
            <a:off x="83565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>
                <a:solidFill>
                  <a:srgbClr val="FFFFFF"/>
                </a:solidFill>
              </a:rPr>
              <a:t>Aufbau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2021-02-24T08:39:01Z</dcterms:created>
  <dc:creator>Jeannine Bertrand</dc:creator>
</cp:coreProperties>
</file>